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  <p:pic>
        <p:nvPicPr>
          <p:cNvPr id="7" name="Picture 2" descr="\\oceano\users\giacomo.venerucci\Desktop\LOGO-NUCLEO\presidio-qualità---Copi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600" y="-24"/>
            <a:ext cx="6000750" cy="106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  <p:pic>
        <p:nvPicPr>
          <p:cNvPr id="7" name="Picture 2" descr="\\oceano\users\giacomo.venerucci\Desktop\LOGO-NUCLEO\presidio-qualità---Copi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6000750" cy="106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  <p:pic>
        <p:nvPicPr>
          <p:cNvPr id="5" name="Picture 2" descr="\\oceano\users\giacomo.venerucci\Desktop\LOGO-NUCLEO\presidio-qualità---Copia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600" y="0"/>
            <a:ext cx="6000750" cy="106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BE62-53A0-46F4-996F-882D5652D0ED}" type="datetimeFigureOut">
              <a:rPr lang="en-GB" smtClean="0"/>
              <a:pPr/>
              <a:t>06/07/2017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461A-C5AD-40D4-A0DB-7EE7DCC209DC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Nuovo DM 987/16</a:t>
            </a: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1371600" y="4905712"/>
            <a:ext cx="6400800" cy="971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Linee Guida AVA 2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42910" y="1639418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ALLEGATO  A – REQUISITI DI ACCREDITAMENTO DEL CORSO DI STUDIO</a:t>
            </a:r>
            <a:endParaRPr kumimoji="0" lang="en-GB" sz="1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187624" y="1412776"/>
            <a:ext cx="734481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71600" y="2136022"/>
            <a:ext cx="7344816" cy="566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600" dirty="0" smtClean="0"/>
              <a:t>B) REQUISITI DI DOCENZA (Afferenti a SSD Base, Caratterizzanti, Affini-Integrativi)</a:t>
            </a:r>
          </a:p>
          <a:p>
            <a:pPr marL="0" indent="0" algn="ctr">
              <a:buNone/>
            </a:pPr>
            <a:r>
              <a:rPr lang="it-IT" sz="1600" dirty="0" smtClean="0"/>
              <a:t>CORSI L, LM – SCIENZE MOTORIE – SERVIZIO SOCIALE</a:t>
            </a:r>
          </a:p>
          <a:p>
            <a:pPr>
              <a:buFont typeface="Arial" pitchFamily="34" charset="0"/>
              <a:buNone/>
            </a:pPr>
            <a:endParaRPr lang="it-IT" sz="1600" dirty="0" smtClean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6168183"/>
              </p:ext>
            </p:extLst>
          </p:nvPr>
        </p:nvGraphicFramePr>
        <p:xfrm>
          <a:off x="1714480" y="2743697"/>
          <a:ext cx="5929355" cy="147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321">
                  <a:extLst>
                    <a:ext uri="{9D8B030D-6E8A-4147-A177-3AD203B41FA5}">
                      <a16:colId xmlns:a16="http://schemas.microsoft.com/office/drawing/2014/main" xmlns="" val="1181817904"/>
                    </a:ext>
                  </a:extLst>
                </a:gridCol>
                <a:gridCol w="2034582">
                  <a:extLst>
                    <a:ext uri="{9D8B030D-6E8A-4147-A177-3AD203B41FA5}">
                      <a16:colId xmlns:a16="http://schemas.microsoft.com/office/drawing/2014/main" xmlns="" val="758343873"/>
                    </a:ext>
                  </a:extLst>
                </a:gridCol>
                <a:gridCol w="1976452">
                  <a:extLst>
                    <a:ext uri="{9D8B030D-6E8A-4147-A177-3AD203B41FA5}">
                      <a16:colId xmlns:a16="http://schemas.microsoft.com/office/drawing/2014/main" xmlns="" val="1646284639"/>
                    </a:ext>
                  </a:extLst>
                </a:gridCol>
              </a:tblGrid>
              <a:tr h="61040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Corsi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n. Docenti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 cui professori a tempo </a:t>
                      </a:r>
                      <a:r>
                        <a:rPr lang="it-IT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indet</a:t>
                      </a: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(almeno)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8980425"/>
                  </a:ext>
                </a:extLst>
              </a:tr>
              <a:tr h="491875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LAUREA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</a:t>
                      </a:r>
                    </a:p>
                    <a:p>
                      <a:pPr algn="ctr"/>
                      <a:r>
                        <a:rPr lang="it-IT" sz="1400" dirty="0" smtClean="0"/>
                        <a:t>(prima: 6)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3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8695512"/>
                  </a:ext>
                </a:extLst>
              </a:tr>
              <a:tr h="342559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LAUREA MAGISTRALE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4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42662046"/>
                  </a:ext>
                </a:extLst>
              </a:tr>
            </a:tbl>
          </a:graphicData>
        </a:graphic>
      </p:graphicFrame>
      <p:sp>
        <p:nvSpPr>
          <p:cNvPr id="12" name="Segnaposto contenuto 2"/>
          <p:cNvSpPr txBox="1">
            <a:spLocks/>
          </p:cNvSpPr>
          <p:nvPr/>
        </p:nvSpPr>
        <p:spPr>
          <a:xfrm>
            <a:off x="1013398" y="4447942"/>
            <a:ext cx="7344816" cy="5481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600" dirty="0" smtClean="0"/>
              <a:t>B) REQUISITI DI DOCENZA (Afferenti a SSD Base, Caratterizzanti, Affini-Integrativi)</a:t>
            </a:r>
          </a:p>
          <a:p>
            <a:pPr marL="0" indent="0" algn="ctr">
              <a:buNone/>
            </a:pPr>
            <a:r>
              <a:rPr lang="it-IT" sz="1600" dirty="0" smtClean="0"/>
              <a:t>CORSI LMCU – SCIENZE DELLA FORMAZIONE PRIMARIA – RESTAURO</a:t>
            </a:r>
          </a:p>
          <a:p>
            <a:pPr>
              <a:buFont typeface="Arial" pitchFamily="34" charset="0"/>
              <a:buNone/>
            </a:pPr>
            <a:endParaRPr lang="it-IT" sz="1600" dirty="0" smtClean="0"/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4271741"/>
              </p:ext>
            </p:extLst>
          </p:nvPr>
        </p:nvGraphicFramePr>
        <p:xfrm>
          <a:off x="1714480" y="5106555"/>
          <a:ext cx="6000791" cy="132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519">
                  <a:extLst>
                    <a:ext uri="{9D8B030D-6E8A-4147-A177-3AD203B41FA5}">
                      <a16:colId xmlns:a16="http://schemas.microsoft.com/office/drawing/2014/main" xmlns="" val="1181817904"/>
                    </a:ext>
                  </a:extLst>
                </a:gridCol>
                <a:gridCol w="971438">
                  <a:extLst>
                    <a:ext uri="{9D8B030D-6E8A-4147-A177-3AD203B41FA5}">
                      <a16:colId xmlns:a16="http://schemas.microsoft.com/office/drawing/2014/main" xmlns="" val="758343873"/>
                    </a:ext>
                  </a:extLst>
                </a:gridCol>
                <a:gridCol w="1841917">
                  <a:extLst>
                    <a:ext uri="{9D8B030D-6E8A-4147-A177-3AD203B41FA5}">
                      <a16:colId xmlns:a16="http://schemas.microsoft.com/office/drawing/2014/main" xmlns="" val="1646284639"/>
                    </a:ext>
                  </a:extLst>
                </a:gridCol>
                <a:gridCol w="1841917">
                  <a:extLst>
                    <a:ext uri="{9D8B030D-6E8A-4147-A177-3AD203B41FA5}">
                      <a16:colId xmlns:a16="http://schemas.microsoft.com/office/drawing/2014/main" xmlns="" val="522750625"/>
                    </a:ext>
                  </a:extLst>
                </a:gridCol>
              </a:tblGrid>
              <a:tr h="818215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Corsi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n. Docenti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Di cui professori a tempo </a:t>
                      </a:r>
                      <a:r>
                        <a:rPr lang="it-IT" sz="1400" dirty="0" err="1" smtClean="0"/>
                        <a:t>indet</a:t>
                      </a:r>
                      <a:r>
                        <a:rPr lang="it-IT" sz="1400" dirty="0" smtClean="0"/>
                        <a:t>. (almeno)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Figure specialistiche aggiuntive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8980425"/>
                  </a:ext>
                </a:extLst>
              </a:tr>
              <a:tr h="503698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LAUREA LMCU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10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8695512"/>
                  </a:ext>
                </a:extLst>
              </a:tr>
            </a:tbl>
          </a:graphicData>
        </a:graphic>
      </p:graphicFrame>
      <p:sp>
        <p:nvSpPr>
          <p:cNvPr id="14" name="Segnaposto numero diapositiva 9"/>
          <p:cNvSpPr txBox="1">
            <a:spLocks/>
          </p:cNvSpPr>
          <p:nvPr/>
        </p:nvSpPr>
        <p:spPr>
          <a:xfrm>
            <a:off x="8572528" y="6356350"/>
            <a:ext cx="535976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8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651078" y="1640200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ALLEGATO  D – NUMEROSITA’ DI RIFERIMENTO</a:t>
            </a:r>
            <a:endParaRPr kumimoji="0" lang="en-GB" sz="1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971600" y="2090051"/>
            <a:ext cx="734481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600" dirty="0" smtClean="0"/>
              <a:t>RIDEFINIZIONE DEI GRUPPI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6456214"/>
              </p:ext>
            </p:extLst>
          </p:nvPr>
        </p:nvGraphicFramePr>
        <p:xfrm>
          <a:off x="714348" y="2643181"/>
          <a:ext cx="7786742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727">
                  <a:extLst>
                    <a:ext uri="{9D8B030D-6E8A-4147-A177-3AD203B41FA5}">
                      <a16:colId xmlns:a16="http://schemas.microsoft.com/office/drawing/2014/main" xmlns="" val="1181817904"/>
                    </a:ext>
                  </a:extLst>
                </a:gridCol>
                <a:gridCol w="3562021">
                  <a:extLst>
                    <a:ext uri="{9D8B030D-6E8A-4147-A177-3AD203B41FA5}">
                      <a16:colId xmlns:a16="http://schemas.microsoft.com/office/drawing/2014/main" xmlns="" val="1591543322"/>
                    </a:ext>
                  </a:extLst>
                </a:gridCol>
                <a:gridCol w="3064994">
                  <a:extLst>
                    <a:ext uri="{9D8B030D-6E8A-4147-A177-3AD203B41FA5}">
                      <a16:colId xmlns:a16="http://schemas.microsoft.com/office/drawing/2014/main" xmlns="" val="1646284639"/>
                    </a:ext>
                  </a:extLst>
                </a:gridCol>
              </a:tblGrid>
              <a:tr h="641616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Triennale</a:t>
                      </a:r>
                      <a:endParaRPr lang="en-GB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Numerosità massima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8980425"/>
                  </a:ext>
                </a:extLst>
              </a:tr>
              <a:tr h="607498">
                <a:tc rowSpan="2">
                  <a:txBody>
                    <a:bodyPr/>
                    <a:lstStyle/>
                    <a:p>
                      <a:r>
                        <a:rPr lang="it-IT" sz="1600" dirty="0" err="1" smtClean="0"/>
                        <a:t>Scientifica-tecnologica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B1</a:t>
                      </a:r>
                    </a:p>
                    <a:p>
                      <a:pPr algn="ctr"/>
                      <a:r>
                        <a:rPr lang="it-IT" sz="1600" dirty="0" smtClean="0"/>
                        <a:t>(L2 – L34)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100 (L2 e L34 prima 75)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8695512"/>
                  </a:ext>
                </a:extLst>
              </a:tr>
              <a:tr h="607498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B2</a:t>
                      </a:r>
                    </a:p>
                    <a:p>
                      <a:pPr algn="ctr"/>
                      <a:r>
                        <a:rPr lang="it-IT" sz="1600" dirty="0" smtClean="0"/>
                        <a:t>(L31 – L29 –L13 – L22)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180 (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L22 prima 230</a:t>
                      </a:r>
                      <a:r>
                        <a:rPr lang="it-IT" sz="1600" dirty="0" smtClean="0"/>
                        <a:t>)</a:t>
                      </a:r>
                    </a:p>
                    <a:p>
                      <a:pPr algn="ctr"/>
                      <a:r>
                        <a:rPr lang="it-IT" sz="1600" dirty="0" smtClean="0"/>
                        <a:t>(L31 – L29 –L13</a:t>
                      </a:r>
                      <a:r>
                        <a:rPr lang="it-IT" sz="1600" baseline="0" dirty="0" smtClean="0"/>
                        <a:t> prima 150)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1065387"/>
                  </a:ext>
                </a:extLst>
              </a:tr>
              <a:tr h="607498">
                <a:tc rowSpan="2">
                  <a:txBody>
                    <a:bodyPr/>
                    <a:lstStyle/>
                    <a:p>
                      <a:r>
                        <a:rPr lang="it-IT" sz="1600" dirty="0" smtClean="0"/>
                        <a:t>Umanistico-sociale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C1</a:t>
                      </a:r>
                    </a:p>
                    <a:p>
                      <a:pPr algn="ctr"/>
                      <a:r>
                        <a:rPr lang="it-IT" sz="1600" dirty="0" smtClean="0"/>
                        <a:t>(L14 – L10 –L39)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200 (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L14 prima 300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– L10 prima 230 </a:t>
                      </a:r>
                      <a:r>
                        <a:rPr lang="it-IT" sz="1600" baseline="0" dirty="0" smtClean="0"/>
                        <a:t>– L39 prima 150</a:t>
                      </a:r>
                      <a:r>
                        <a:rPr lang="it-IT" sz="1600" dirty="0" smtClean="0"/>
                        <a:t>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62201276"/>
                  </a:ext>
                </a:extLst>
              </a:tr>
              <a:tr h="110779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C2</a:t>
                      </a:r>
                    </a:p>
                    <a:p>
                      <a:pPr algn="ctr"/>
                      <a:r>
                        <a:rPr lang="it-IT" sz="1600" dirty="0" smtClean="0"/>
                        <a:t>(L18 – L20 – L11 –L19 – L24 – L36 – L40)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250 (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L20 L24 – L36 – L40 prima 300)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 smtClean="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it-IT" sz="1600" baseline="0" dirty="0" smtClean="0"/>
                        <a:t>L18 – L11 – L19 prima 230</a:t>
                      </a:r>
                      <a:r>
                        <a:rPr lang="it-IT" sz="1600" dirty="0" smtClean="0"/>
                        <a:t>)</a:t>
                      </a:r>
                      <a:endParaRPr lang="en-GB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3992189"/>
                  </a:ext>
                </a:extLst>
              </a:tr>
            </a:tbl>
          </a:graphicData>
        </a:graphic>
      </p:graphicFrame>
      <p:sp>
        <p:nvSpPr>
          <p:cNvPr id="7" name="Segnaposto numero diapositiva 9"/>
          <p:cNvSpPr txBox="1">
            <a:spLocks/>
          </p:cNvSpPr>
          <p:nvPr/>
        </p:nvSpPr>
        <p:spPr>
          <a:xfrm>
            <a:off x="8572528" y="6356350"/>
            <a:ext cx="535976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7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37921"/>
              </p:ext>
            </p:extLst>
          </p:nvPr>
        </p:nvGraphicFramePr>
        <p:xfrm>
          <a:off x="571472" y="1428736"/>
          <a:ext cx="8001056" cy="252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0">
                  <a:extLst>
                    <a:ext uri="{9D8B030D-6E8A-4147-A177-3AD203B41FA5}">
                      <a16:colId xmlns:a16="http://schemas.microsoft.com/office/drawing/2014/main" xmlns="" val="1181817904"/>
                    </a:ext>
                  </a:extLst>
                </a:gridCol>
                <a:gridCol w="3750496">
                  <a:extLst>
                    <a:ext uri="{9D8B030D-6E8A-4147-A177-3AD203B41FA5}">
                      <a16:colId xmlns:a16="http://schemas.microsoft.com/office/drawing/2014/main" xmlns="" val="1591543322"/>
                    </a:ext>
                  </a:extLst>
                </a:gridCol>
                <a:gridCol w="3083740">
                  <a:extLst>
                    <a:ext uri="{9D8B030D-6E8A-4147-A177-3AD203B41FA5}">
                      <a16:colId xmlns:a16="http://schemas.microsoft.com/office/drawing/2014/main" xmlns="" val="1646284639"/>
                    </a:ext>
                  </a:extLst>
                </a:gridCol>
              </a:tblGrid>
              <a:tr h="547261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Magistrale</a:t>
                      </a:r>
                      <a:endParaRPr lang="en-GB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Numerosità massima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8980425"/>
                  </a:ext>
                </a:extLst>
              </a:tr>
              <a:tr h="384837">
                <a:tc rowSpan="2">
                  <a:txBody>
                    <a:bodyPr/>
                    <a:lstStyle/>
                    <a:p>
                      <a:r>
                        <a:rPr lang="it-IT" sz="1600" dirty="0" err="1" smtClean="0"/>
                        <a:t>Scientifica-tecnologica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B1</a:t>
                      </a:r>
                    </a:p>
                    <a:p>
                      <a:pPr algn="ctr"/>
                      <a:r>
                        <a:rPr lang="it-IT" sz="1600" dirty="0" smtClean="0"/>
                        <a:t>(LM 74)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65 (LM 74 prima 60)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8695512"/>
                  </a:ext>
                </a:extLst>
              </a:tr>
              <a:tr h="38483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B2</a:t>
                      </a:r>
                    </a:p>
                    <a:p>
                      <a:pPr algn="ctr"/>
                      <a:r>
                        <a:rPr lang="it-IT" sz="1600" dirty="0" smtClean="0"/>
                        <a:t>(LM 6 – LM 67 – LM 68)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80 (LM 6 invariata – 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LM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67 e 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LM 68 prima 100</a:t>
                      </a:r>
                      <a:r>
                        <a:rPr lang="it-IT" sz="1600" dirty="0" smtClean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1065387"/>
                  </a:ext>
                </a:extLst>
              </a:tr>
              <a:tr h="384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Umanistico-sociale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</a:t>
                      </a:r>
                    </a:p>
                    <a:p>
                      <a:pPr algn="ctr"/>
                      <a:r>
                        <a:rPr lang="it-IT" sz="1600" dirty="0" smtClean="0"/>
                        <a:t>(LM 59 – LM 78 –LM 14&amp;15 - LM 37 – LM 87 - LM 77</a:t>
                      </a:r>
                      <a:r>
                        <a:rPr lang="it-IT" sz="1600" baseline="0" dirty="0" smtClean="0"/>
                        <a:t> - </a:t>
                      </a:r>
                      <a:r>
                        <a:rPr lang="it-IT" sz="1600" dirty="0" smtClean="0"/>
                        <a:t>LM 51 – LM 62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 –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dirty="0" smtClean="0"/>
                        <a:t>LM 89)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100 (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LM 59 – LM 62 – LM 51 prima 120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600" baseline="0" dirty="0" smtClean="0"/>
                        <a:t>– invariata per le altre</a:t>
                      </a:r>
                      <a:r>
                        <a:rPr lang="it-IT" sz="1600" dirty="0" smtClean="0"/>
                        <a:t>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55602393"/>
                  </a:ext>
                </a:extLst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3387720"/>
              </p:ext>
            </p:extLst>
          </p:nvPr>
        </p:nvGraphicFramePr>
        <p:xfrm>
          <a:off x="571472" y="4204781"/>
          <a:ext cx="8001056" cy="222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20">
                  <a:extLst>
                    <a:ext uri="{9D8B030D-6E8A-4147-A177-3AD203B41FA5}">
                      <a16:colId xmlns:a16="http://schemas.microsoft.com/office/drawing/2014/main" xmlns="" val="1181817904"/>
                    </a:ext>
                  </a:extLst>
                </a:gridCol>
                <a:gridCol w="3750496">
                  <a:extLst>
                    <a:ext uri="{9D8B030D-6E8A-4147-A177-3AD203B41FA5}">
                      <a16:colId xmlns:a16="http://schemas.microsoft.com/office/drawing/2014/main" xmlns="" val="1591543322"/>
                    </a:ext>
                  </a:extLst>
                </a:gridCol>
                <a:gridCol w="3083740">
                  <a:extLst>
                    <a:ext uri="{9D8B030D-6E8A-4147-A177-3AD203B41FA5}">
                      <a16:colId xmlns:a16="http://schemas.microsoft.com/office/drawing/2014/main" xmlns="" val="1646284639"/>
                    </a:ext>
                  </a:extLst>
                </a:gridCol>
              </a:tblGrid>
              <a:tr h="547261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Magistrale a ciclo unico</a:t>
                      </a:r>
                      <a:endParaRPr lang="en-GB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Numerosità massima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8980425"/>
                  </a:ext>
                </a:extLst>
              </a:tr>
              <a:tr h="384837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Scientifica-tecnologica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B</a:t>
                      </a:r>
                    </a:p>
                    <a:p>
                      <a:pPr algn="ctr"/>
                      <a:r>
                        <a:rPr lang="it-IT" sz="1600" dirty="0" smtClean="0"/>
                        <a:t>(LM 13 – LMR/02)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120</a:t>
                      </a:r>
                      <a:r>
                        <a:rPr lang="it-IT" sz="18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r>
                        <a:rPr lang="it-IT" sz="1600" dirty="0" smtClean="0"/>
                        <a:t> (incongruenza 100 per LM 13 e 10 per LMR/02,</a:t>
                      </a:r>
                      <a:r>
                        <a:rPr lang="it-IT" sz="1600" baseline="0" dirty="0" smtClean="0"/>
                        <a:t> in attesa di DM di chiarimento </a:t>
                      </a:r>
                      <a:r>
                        <a:rPr lang="it-IT" sz="1600" dirty="0" smtClean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1065387"/>
                  </a:ext>
                </a:extLst>
              </a:tr>
              <a:tr h="384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Umanistico-sociale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</a:t>
                      </a:r>
                    </a:p>
                    <a:p>
                      <a:pPr algn="ctr"/>
                      <a:r>
                        <a:rPr lang="it-IT" sz="1600" dirty="0" smtClean="0"/>
                        <a:t>(LMG/01 – LM 85bis)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230 (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LMG/01 prima 250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600" baseline="0" dirty="0" smtClean="0"/>
                        <a:t>–              </a:t>
                      </a:r>
                      <a:r>
                        <a:rPr lang="it-IT" sz="1600" dirty="0" smtClean="0"/>
                        <a:t>LM 85bis programmazione nazionale</a:t>
                      </a:r>
                      <a:r>
                        <a:rPr lang="it-IT" sz="1600" baseline="0" dirty="0" smtClean="0"/>
                        <a:t> annuale del MIUR</a:t>
                      </a:r>
                      <a:r>
                        <a:rPr lang="it-IT" sz="1600" dirty="0" smtClean="0"/>
                        <a:t>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55602393"/>
                  </a:ext>
                </a:extLst>
              </a:tr>
            </a:tbl>
          </a:graphicData>
        </a:graphic>
      </p:graphicFrame>
      <p:sp>
        <p:nvSpPr>
          <p:cNvPr id="5" name="Segnaposto numero diapositiva 9"/>
          <p:cNvSpPr txBox="1">
            <a:spLocks/>
          </p:cNvSpPr>
          <p:nvPr/>
        </p:nvSpPr>
        <p:spPr>
          <a:xfrm>
            <a:off x="8572528" y="6356350"/>
            <a:ext cx="535976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7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677301"/>
            <a:ext cx="7920880" cy="42414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ALLEGATO E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INDICATORI  DI VALUTAZIONE  PERIODICA DI SEDE E DI CORSO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C’è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una lista di indicatori da monitorare (per cui serve mettere in piedi un adeguato sistema di raccolta e monitoraggio, in qualche caso già esistente, in altri da verificare) per la valutazione periodica di sedi e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CdS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UTILI PER I CDS E LE SEDI</a:t>
            </a:r>
            <a:endParaRPr lang="en-GB" sz="1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A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Didattica: indicatori abbastanza noti e misurabili. Entra però per le Magistrali un indicatore legato alla VQR.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B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Internazionalizzazione: indicatori relativi agli scambi internazionali nella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didattica.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9"/>
          <p:cNvSpPr txBox="1">
            <a:spLocks/>
          </p:cNvSpPr>
          <p:nvPr/>
        </p:nvSpPr>
        <p:spPr>
          <a:xfrm>
            <a:off x="8572528" y="6356350"/>
            <a:ext cx="535976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5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1567318"/>
            <a:ext cx="7344816" cy="4504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E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Ulteriori indicatori didattica. Fra quelli da monitorare con più attenzione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Regolarità degli studi: necessità di avere dati di coorte sugli studenti che passano dal I al II anno e sui CFU che acquisiscono.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Ore di didattica erogata da personale a tempo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indeterminato.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ULTERIORI UTILI SOLO PER LE SEDI</a:t>
            </a:r>
            <a:endParaRPr lang="en-GB" sz="1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C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Ricerca: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basati su VQR, qualità dei dottorati,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reclutamento.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Indicatori D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Sostenibilità economico-finanziaria: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 indicatori su 3 devono essere positivi e in miglioramento. Gli indicatori sono: sostenibilità, indebitamento, spese di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personale.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9"/>
          <p:cNvSpPr txBox="1">
            <a:spLocks/>
          </p:cNvSpPr>
          <p:nvPr/>
        </p:nvSpPr>
        <p:spPr>
          <a:xfrm>
            <a:off x="8572528" y="6356350"/>
            <a:ext cx="535976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3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85720" y="2500306"/>
            <a:ext cx="86913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GRAZIE A TUTTI </a:t>
            </a:r>
          </a:p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 L'ATTENZIONE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2026" y="2270032"/>
            <a:ext cx="7201940" cy="2802042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Introduzione coerenza stringente con la Programmazione Triennale (D.M.  635/201);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Restringimento criteri accreditamento iniziale delle nuove sedi – che in coerenza con il D.M. 635/16 non possono essere accreditate, se non in presenza di un processo di razionalizzazione, quale: a) fusione atenei; b) istituzione nuova sede decentrata purché in possesso dei requisiti all. A) (corsi) e B) (struttura); accreditamento  di corsi e sede sono disgiunti.  </a:t>
            </a:r>
            <a:endParaRPr lang="en-GB" sz="18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2000" y="1628800"/>
            <a:ext cx="4042792" cy="4597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714348" y="1695678"/>
            <a:ext cx="561662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2  – ACCREDITAMENTO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INIZIALE DELLE SEDI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4572000" y="1628800"/>
            <a:ext cx="4042792" cy="4597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41326" y="1714488"/>
            <a:ext cx="561662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ACCREDITAMENTO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PERIODICO DELLE SEDI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403648" y="2146536"/>
            <a:ext cx="7200800" cy="385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lnSpc>
                <a:spcPts val="3000"/>
              </a:lnSpc>
              <a:buFont typeface="Arial" pitchFamily="34" charset="0"/>
              <a:buChar char="•"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Durata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anni; Requisiti  </a:t>
            </a:r>
            <a:r>
              <a:rPr lang="it-IT" dirty="0"/>
              <a:t>adeguatezza </a:t>
            </a:r>
            <a:r>
              <a:rPr lang="it-IT" dirty="0" smtClean="0"/>
              <a:t>sedi, Requisiti trasparenza, Sostenibilità finanziaria (</a:t>
            </a:r>
            <a:r>
              <a:rPr lang="it-IT" dirty="0" err="1" smtClean="0"/>
              <a:t>All</a:t>
            </a:r>
            <a:r>
              <a:rPr lang="it-IT" dirty="0"/>
              <a:t>. B ) 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Processi di AQ (All. C)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dome dichiarate nella SUA-</a:t>
            </a:r>
            <a:r>
              <a:rPr kumimoji="0" lang="it-IT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CdS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/RD+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visite in loco dei CEV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Anvur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ts val="3000"/>
              </a:lnSpc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Rafforzamento ruolo </a:t>
            </a:r>
            <a:r>
              <a:rPr kumimoji="0" lang="it-IT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NdV</a:t>
            </a:r>
            <a:r>
              <a:rPr kumimoji="0" lang="it-IT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-&gt;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analisi dati, monitoraggio  e controllo qualità Didattica e di Ricerca di tutti i soggetti coinvolti AQ Ateneo;</a:t>
            </a:r>
          </a:p>
          <a:p>
            <a:pPr marL="342900" lvl="0" indent="-342900" algn="just">
              <a:lnSpc>
                <a:spcPts val="3000"/>
              </a:lnSpc>
              <a:buFont typeface="Arial" pitchFamily="34" charset="0"/>
              <a:buChar char="•"/>
              <a:defRPr/>
            </a:pPr>
            <a:r>
              <a:rPr lang="it-IT" dirty="0" smtClean="0"/>
              <a:t>Giudizi </a:t>
            </a:r>
            <a:r>
              <a:rPr lang="it-IT" dirty="0" err="1"/>
              <a:t>Anvur</a:t>
            </a:r>
            <a:r>
              <a:rPr lang="it-IT" dirty="0"/>
              <a:t>: A-B-C -&gt;  accreditamento quinquennale;  </a:t>
            </a:r>
          </a:p>
          <a:p>
            <a:pPr marL="342900" lvl="0" indent="-342900" algn="just">
              <a:lnSpc>
                <a:spcPts val="3000"/>
              </a:lnSpc>
              <a:defRPr/>
            </a:pPr>
            <a:r>
              <a:rPr lang="it-IT" dirty="0"/>
              <a:t>	D-&gt; accreditamento vincolato con riserve e limite temporale di adeguamento</a:t>
            </a:r>
            <a:r>
              <a:rPr lang="it-IT" dirty="0" smtClean="0"/>
              <a:t>; </a:t>
            </a:r>
            <a:endParaRPr lang="it-IT" dirty="0"/>
          </a:p>
          <a:p>
            <a:pPr marL="342900" lvl="0" indent="-342900" algn="just">
              <a:lnSpc>
                <a:spcPts val="3000"/>
              </a:lnSpc>
              <a:defRPr/>
            </a:pPr>
            <a:r>
              <a:rPr lang="it-IT" dirty="0"/>
              <a:t>	</a:t>
            </a:r>
            <a:r>
              <a:rPr lang="it-IT"/>
              <a:t>E </a:t>
            </a:r>
            <a:r>
              <a:rPr lang="it-IT" smtClean="0"/>
              <a:t>-&gt;  </a:t>
            </a:r>
            <a:r>
              <a:rPr lang="it-IT" dirty="0"/>
              <a:t>soppressione della sede (o del </a:t>
            </a:r>
            <a:r>
              <a:rPr lang="it-IT" dirty="0" err="1"/>
              <a:t>CdS</a:t>
            </a:r>
            <a:r>
              <a:rPr lang="it-IT" dirty="0" smtClean="0"/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27712" y="2195744"/>
            <a:ext cx="7344816" cy="4162214"/>
          </a:xfrm>
        </p:spPr>
        <p:txBody>
          <a:bodyPr>
            <a:noAutofit/>
          </a:bodyPr>
          <a:lstStyle/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1800" dirty="0" smtClean="0"/>
              <a:t>Nuova istituzione in coerenza con i requisiti della Programmazione Triennale (D.M.  635/201), previo accreditamento iniziale per </a:t>
            </a:r>
            <a:r>
              <a:rPr lang="it-IT" sz="1800" dirty="0" err="1" smtClean="0"/>
              <a:t>max</a:t>
            </a:r>
            <a:r>
              <a:rPr lang="it-IT" sz="1800" dirty="0" smtClean="0"/>
              <a:t> 3 anni; 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1800" dirty="0" smtClean="0"/>
              <a:t>Parere CUN e verifica </a:t>
            </a:r>
            <a:r>
              <a:rPr lang="it-IT" sz="1800" dirty="0" err="1" smtClean="0"/>
              <a:t>Anvur</a:t>
            </a:r>
            <a:r>
              <a:rPr lang="it-IT" sz="1800" dirty="0" smtClean="0"/>
              <a:t>; 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1800" dirty="0" smtClean="0"/>
              <a:t>Attivazione entro </a:t>
            </a:r>
            <a:r>
              <a:rPr lang="it-IT" sz="1800" dirty="0" err="1" smtClean="0"/>
              <a:t>a.a.</a:t>
            </a:r>
            <a:r>
              <a:rPr lang="it-IT" sz="1800" dirty="0" smtClean="0"/>
              <a:t> successivo, pena decadenza. Decadenza se sospensione x 2 </a:t>
            </a:r>
            <a:r>
              <a:rPr lang="it-IT" sz="1800" dirty="0" err="1" smtClean="0"/>
              <a:t>a.a.</a:t>
            </a:r>
            <a:r>
              <a:rPr lang="it-IT" sz="1800" dirty="0" smtClean="0"/>
              <a:t>;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1800" dirty="0"/>
              <a:t> </a:t>
            </a:r>
            <a:r>
              <a:rPr lang="it-IT" sz="1800" dirty="0" smtClean="0"/>
              <a:t>Attivazione </a:t>
            </a:r>
            <a:r>
              <a:rPr lang="it-IT" sz="1800" dirty="0" err="1" smtClean="0"/>
              <a:t>CdS</a:t>
            </a:r>
            <a:r>
              <a:rPr lang="it-IT" sz="1800" dirty="0" smtClean="0"/>
              <a:t> previo inserimento SUA-</a:t>
            </a:r>
            <a:r>
              <a:rPr lang="it-IT" sz="1800" dirty="0" err="1" smtClean="0"/>
              <a:t>CdS</a:t>
            </a:r>
            <a:r>
              <a:rPr lang="it-IT" sz="1800" dirty="0" smtClean="0"/>
              <a:t>  e  (</a:t>
            </a:r>
            <a:r>
              <a:rPr lang="it-IT" sz="1800" dirty="0" smtClean="0">
                <a:solidFill>
                  <a:srgbClr val="FF0000"/>
                </a:solidFill>
              </a:rPr>
              <a:t>Novità</a:t>
            </a:r>
            <a:r>
              <a:rPr lang="it-IT" sz="1800" dirty="0" smtClean="0"/>
              <a:t>) validazione da parte del </a:t>
            </a:r>
            <a:r>
              <a:rPr lang="it-IT" sz="1800" dirty="0" err="1" smtClean="0"/>
              <a:t>NdV</a:t>
            </a:r>
            <a:r>
              <a:rPr lang="it-IT" sz="1800" dirty="0" smtClean="0"/>
              <a:t>;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1800" spc="40" dirty="0" smtClean="0"/>
              <a:t> </a:t>
            </a:r>
            <a:r>
              <a:rPr lang="it-IT" sz="1800" spc="40" dirty="0" smtClean="0">
                <a:solidFill>
                  <a:srgbClr val="FF0000"/>
                </a:solidFill>
              </a:rPr>
              <a:t>Novità</a:t>
            </a:r>
            <a:r>
              <a:rPr lang="it-IT" sz="1800" spc="40" dirty="0" smtClean="0"/>
              <a:t>:  introduzione ufficiale di un anno di adeguamento in carenza</a:t>
            </a:r>
            <a:r>
              <a:rPr lang="it-IT" sz="1800" dirty="0" smtClean="0"/>
              <a:t> della docenza in relazione al superamento delle numerosità </a:t>
            </a:r>
            <a:r>
              <a:rPr lang="it-IT" sz="1800" dirty="0" err="1" smtClean="0"/>
              <a:t>max</a:t>
            </a:r>
            <a:r>
              <a:rPr lang="it-IT" sz="1800" dirty="0" smtClean="0"/>
              <a:t> studenti;</a:t>
            </a:r>
          </a:p>
          <a:p>
            <a:pPr algn="just">
              <a:lnSpc>
                <a:spcPts val="2400"/>
              </a:lnSpc>
              <a:spcBef>
                <a:spcPts val="0"/>
              </a:spcBef>
            </a:pPr>
            <a:r>
              <a:rPr lang="it-IT" sz="1800" dirty="0" smtClean="0"/>
              <a:t>Approvazione ordinamento didattico da parte del CUN. </a:t>
            </a:r>
            <a:r>
              <a:rPr lang="it-IT" sz="1800" dirty="0" smtClean="0">
                <a:solidFill>
                  <a:srgbClr val="FF0000"/>
                </a:solidFill>
              </a:rPr>
              <a:t>Novità</a:t>
            </a:r>
            <a:r>
              <a:rPr lang="it-IT" sz="1800" dirty="0" smtClean="0"/>
              <a:t>: Parere </a:t>
            </a:r>
            <a:r>
              <a:rPr lang="it-IT" sz="1800" dirty="0" err="1" smtClean="0"/>
              <a:t>Anvur</a:t>
            </a:r>
            <a:r>
              <a:rPr lang="it-IT" sz="1800" dirty="0" smtClean="0"/>
              <a:t> solo se espressamente richiesto dal </a:t>
            </a:r>
            <a:r>
              <a:rPr lang="it-IT" sz="1800" dirty="0" err="1" smtClean="0"/>
              <a:t>Miur</a:t>
            </a:r>
            <a:r>
              <a:rPr lang="it-IT" sz="1800" dirty="0" smtClean="0"/>
              <a:t> (sentito il CUN). Rimossa ambiguità ruoli </a:t>
            </a:r>
            <a:r>
              <a:rPr lang="it-IT" sz="1800" dirty="0" err="1" smtClean="0"/>
              <a:t>CUN-Anvur</a:t>
            </a:r>
            <a:r>
              <a:rPr lang="it-IT" sz="1800" dirty="0" smtClean="0"/>
              <a:t>.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69888" y="1692828"/>
            <a:ext cx="561662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4   – ACCREDITAMENTO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INIZIALE DEI CORSI </a:t>
            </a:r>
            <a:r>
              <a:rPr kumimoji="0" lang="it-IT" sz="1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STUDIO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11560" y="1714488"/>
            <a:ext cx="561662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ACCREDITAMENTO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PERIODICO DEI CDS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187624" y="2197454"/>
            <a:ext cx="7128792" cy="401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ts val="3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smtClean="0"/>
              <a:t>Valutazione </a:t>
            </a:r>
            <a:r>
              <a:rPr lang="it-IT" dirty="0" err="1" smtClean="0"/>
              <a:t>Anvur</a:t>
            </a:r>
            <a:r>
              <a:rPr lang="it-IT" dirty="0" smtClean="0"/>
              <a:t>  con cadenza triennale, anticipata in caso di riscontrata criticità;</a:t>
            </a:r>
          </a:p>
          <a:p>
            <a:pPr marL="342900" marR="0" lvl="0" indent="-342900" algn="just" defTabSz="914400" rtl="0" eaLnBrk="1" fontAlgn="auto" latinLnBrk="0" hangingPunct="1">
              <a:lnSpc>
                <a:spcPts val="3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smtClean="0"/>
              <a:t>Requisiti iniziali + AQ (R3 all. C. in termini di progettazione, sostenibilità e monitoraggio del corso, servizi ecc.). Valutazione a distanza + Valutazione </a:t>
            </a:r>
            <a:r>
              <a:rPr lang="it-IT" dirty="0" err="1" smtClean="0"/>
              <a:t>NdV</a:t>
            </a:r>
            <a:r>
              <a:rPr lang="it-IT" dirty="0" smtClean="0"/>
              <a:t> (</a:t>
            </a:r>
            <a:r>
              <a:rPr lang="it-IT" dirty="0" smtClean="0">
                <a:solidFill>
                  <a:srgbClr val="FF0000"/>
                </a:solidFill>
              </a:rPr>
              <a:t>novità</a:t>
            </a:r>
            <a:r>
              <a:rPr lang="it-IT" dirty="0" smtClean="0"/>
              <a:t>);</a:t>
            </a:r>
          </a:p>
          <a:p>
            <a:pPr marL="342900" marR="0" lvl="0" indent="-342900" algn="just" defTabSz="914400" rtl="0" eaLnBrk="1" fontAlgn="auto" latinLnBrk="0" hangingPunct="1">
              <a:lnSpc>
                <a:spcPts val="3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smtClean="0"/>
              <a:t>Monitoraggio positivo: accreditamento esteso in analogia all’accreditamento della sede;</a:t>
            </a:r>
          </a:p>
          <a:p>
            <a:pPr marL="342900" marR="0" lvl="0" indent="-342900" algn="just" defTabSz="914400" rtl="0" eaLnBrk="1" fontAlgn="auto" latinLnBrk="0" hangingPunct="1">
              <a:lnSpc>
                <a:spcPts val="3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smtClean="0"/>
              <a:t>Monitoraggio con criticità: approfondimenti, anticipo visita </a:t>
            </a:r>
            <a:r>
              <a:rPr lang="it-IT" dirty="0" err="1" smtClean="0"/>
              <a:t>Anvur</a:t>
            </a:r>
            <a:r>
              <a:rPr lang="it-IT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2453378"/>
            <a:ext cx="7344816" cy="3118762"/>
          </a:xfrm>
        </p:spPr>
        <p:txBody>
          <a:bodyPr>
            <a:normAutofit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600" dirty="0" smtClean="0"/>
              <a:t>Parere </a:t>
            </a:r>
            <a:r>
              <a:rPr lang="it-IT" sz="1800" dirty="0" smtClean="0"/>
              <a:t>vincolante  per l’istituzione dei corsi ; 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Supporto </a:t>
            </a:r>
            <a:r>
              <a:rPr lang="it-IT" sz="1800" dirty="0" err="1" smtClean="0"/>
              <a:t>Anvur-Miur</a:t>
            </a:r>
            <a:r>
              <a:rPr lang="it-IT" sz="1800" dirty="0" smtClean="0"/>
              <a:t> per monitoraggio indicatori accreditamento iniziale e periodico; 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Verifica il corretto funzionamento del sistema AQ;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Supporto  </a:t>
            </a:r>
            <a:r>
              <a:rPr lang="it-IT" sz="1800" dirty="0" err="1" smtClean="0"/>
              <a:t>OdG</a:t>
            </a:r>
            <a:r>
              <a:rPr lang="it-IT" sz="1800" dirty="0" smtClean="0"/>
              <a:t> e </a:t>
            </a:r>
            <a:r>
              <a:rPr lang="it-IT" sz="1800" dirty="0" err="1" smtClean="0"/>
              <a:t>Anvur</a:t>
            </a:r>
            <a:r>
              <a:rPr lang="it-IT" sz="1800" dirty="0" smtClean="0"/>
              <a:t>  per monitoraggio  e elaborazione nuovi indicatori per programmazione strategica;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Parere del </a:t>
            </a:r>
            <a:r>
              <a:rPr lang="it-IT" sz="1800" dirty="0" err="1" smtClean="0"/>
              <a:t>NdV</a:t>
            </a:r>
            <a:r>
              <a:rPr lang="it-IT" sz="1800" dirty="0" smtClean="0"/>
              <a:t> anche per l’accreditamento iniziale;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51078" y="1785926"/>
            <a:ext cx="7992888" cy="5393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it-IT" sz="2300" b="1" dirty="0" smtClean="0"/>
              <a:t>ART. 7 – NUCLEO </a:t>
            </a:r>
            <a:r>
              <a:rPr lang="it-IT" sz="2300" b="1" dirty="0" err="1" smtClean="0"/>
              <a:t>DI</a:t>
            </a:r>
            <a:r>
              <a:rPr lang="it-IT" sz="2300" b="1" dirty="0" smtClean="0"/>
              <a:t> VALUTAZIONE  </a:t>
            </a:r>
            <a:r>
              <a:rPr kumimoji="0" lang="it-IT" sz="21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(rafforzato il ruolo come</a:t>
            </a:r>
            <a:r>
              <a:rPr kumimoji="0" lang="it-IT" sz="21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lang="it-IT" sz="2100" dirty="0" smtClean="0">
                <a:solidFill>
                  <a:srgbClr val="FF0000"/>
                </a:solidFill>
              </a:rPr>
              <a:t>v</a:t>
            </a:r>
            <a:r>
              <a:rPr kumimoji="0" lang="it-IT" sz="21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alutatore</a:t>
            </a:r>
            <a:r>
              <a:rPr kumimoji="0" lang="it-IT" sz="21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esterno”  </a:t>
            </a:r>
            <a:r>
              <a:rPr lang="it-IT" sz="2100" dirty="0" smtClean="0">
                <a:solidFill>
                  <a:srgbClr val="FF0000"/>
                </a:solidFill>
              </a:rPr>
              <a:t>e organismo di </a:t>
            </a:r>
            <a:endParaRPr kumimoji="0" lang="it-IT" sz="210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21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monitoraggio in itinere)</a:t>
            </a:r>
            <a:r>
              <a:rPr kumimoji="0" lang="it-IT" sz="21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1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/>
          <p:cNvSpPr txBox="1">
            <a:spLocks/>
          </p:cNvSpPr>
          <p:nvPr/>
        </p:nvSpPr>
        <p:spPr>
          <a:xfrm>
            <a:off x="683568" y="1714488"/>
            <a:ext cx="5616624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</a:t>
            </a: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  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FLESSIBILITA’ OFFERTA FORMATIVA</a:t>
            </a: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187624" y="2143116"/>
            <a:ext cx="7313466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ts val="3000"/>
              </a:lnSpc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smtClean="0"/>
              <a:t>Possibilità accreditamento nuovi </a:t>
            </a:r>
            <a:r>
              <a:rPr lang="it-IT" dirty="0" err="1" smtClean="0"/>
              <a:t>CdS</a:t>
            </a:r>
            <a:r>
              <a:rPr lang="it-IT" dirty="0" smtClean="0"/>
              <a:t> con SSD aggiuntivi rispetto a quelli previsti dai DDMM 16 marzo 2007 (solo per </a:t>
            </a:r>
            <a:r>
              <a:rPr lang="it-IT" dirty="0" err="1" smtClean="0"/>
              <a:t>a.a.</a:t>
            </a:r>
            <a:r>
              <a:rPr lang="it-IT" dirty="0" smtClean="0"/>
              <a:t> 2017/18 e 2019/20). </a:t>
            </a:r>
          </a:p>
          <a:p>
            <a:pPr marL="800100" lvl="1" indent="-342900" algn="just">
              <a:lnSpc>
                <a:spcPts val="3000"/>
              </a:lnSpc>
              <a:buFont typeface="Arial" pitchFamily="34" charset="0"/>
              <a:buChar char="•"/>
            </a:pPr>
            <a:r>
              <a:rPr lang="it-IT" dirty="0" smtClean="0"/>
              <a:t>1 corso per anno per Ateneo;</a:t>
            </a:r>
          </a:p>
          <a:p>
            <a:pPr marL="800100" lvl="1" indent="-342900" algn="just">
              <a:lnSpc>
                <a:spcPts val="3000"/>
              </a:lnSpc>
              <a:buFont typeface="Arial" pitchFamily="34" charset="0"/>
              <a:buChar char="•"/>
            </a:pPr>
            <a:r>
              <a:rPr lang="it-IT" dirty="0" smtClean="0"/>
              <a:t>Esclusi Giurisprudenza (LMG/01) , Farmacia e CTF (LM-13), Scienze della Formazione Primaria (LM-85-bis), Restauro (LMR/02) e i </a:t>
            </a:r>
            <a:r>
              <a:rPr lang="it-IT" dirty="0" err="1" smtClean="0"/>
              <a:t>CdS</a:t>
            </a:r>
            <a:r>
              <a:rPr lang="it-IT" dirty="0" smtClean="0"/>
              <a:t> interclasse (e altri non  attualmente offerti in ateneo).</a:t>
            </a:r>
          </a:p>
          <a:p>
            <a:pPr marL="342900" indent="-342900" algn="just">
              <a:lnSpc>
                <a:spcPts val="3000"/>
              </a:lnSpc>
              <a:buFont typeface="Arial" pitchFamily="34" charset="0"/>
              <a:buChar char="•"/>
            </a:pPr>
            <a:r>
              <a:rPr lang="it-IT" dirty="0" err="1" smtClean="0"/>
              <a:t>CdS</a:t>
            </a:r>
            <a:r>
              <a:rPr lang="it-IT" dirty="0" smtClean="0"/>
              <a:t> professionalizzanti: 50-60 </a:t>
            </a:r>
            <a:r>
              <a:rPr lang="it-IT" dirty="0" err="1" smtClean="0"/>
              <a:t>cfu</a:t>
            </a:r>
            <a:r>
              <a:rPr lang="it-IT" dirty="0" smtClean="0"/>
              <a:t> in tirocinio; convenzioni con imprese o ordini; </a:t>
            </a:r>
            <a:r>
              <a:rPr lang="it-IT" dirty="0" err="1" smtClean="0"/>
              <a:t>max</a:t>
            </a:r>
            <a:r>
              <a:rPr lang="it-IT" dirty="0" smtClean="0"/>
              <a:t> 50 studenti; sperimentazione con monitoraggio; 80% inserimento mondo del lavoro entro 1 anno dal conseguimento del titolo.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57290" y="1935038"/>
            <a:ext cx="7356646" cy="1422524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Confermate le Banche Dati </a:t>
            </a:r>
            <a:r>
              <a:rPr lang="it-IT" sz="1800" dirty="0" err="1" smtClean="0"/>
              <a:t>Miur</a:t>
            </a:r>
            <a:r>
              <a:rPr lang="it-IT" sz="1800" dirty="0" smtClean="0"/>
              <a:t> – </a:t>
            </a:r>
            <a:r>
              <a:rPr lang="it-IT" sz="1800" dirty="0" err="1" smtClean="0"/>
              <a:t>Cineca</a:t>
            </a:r>
            <a:r>
              <a:rPr lang="it-IT" sz="1800" dirty="0" smtClean="0"/>
              <a:t>: SUA-</a:t>
            </a:r>
            <a:r>
              <a:rPr lang="it-IT" sz="1800" dirty="0" err="1" smtClean="0"/>
              <a:t>CdS</a:t>
            </a:r>
            <a:r>
              <a:rPr lang="it-IT" sz="1800" dirty="0" smtClean="0"/>
              <a:t>, SUA-RD, ANS e ulteriori fonti ufficiali quali uniche fonti primarie di valutazione e monitoraggio. -&gt; </a:t>
            </a:r>
            <a:r>
              <a:rPr lang="it-IT" sz="1800" dirty="0" smtClean="0">
                <a:solidFill>
                  <a:srgbClr val="FF0000"/>
                </a:solidFill>
              </a:rPr>
              <a:t>Importanza</a:t>
            </a:r>
            <a:r>
              <a:rPr lang="it-IT" sz="1800" dirty="0" smtClean="0"/>
              <a:t> del monitoraggio e verifica dei testi/contenuti inseriti (es. SUA-</a:t>
            </a:r>
            <a:r>
              <a:rPr lang="it-IT" sz="1800" dirty="0" err="1" smtClean="0"/>
              <a:t>CdS</a:t>
            </a:r>
            <a:r>
              <a:rPr lang="it-IT" sz="1800" dirty="0" smtClean="0"/>
              <a:t>).  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722516" y="3640464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10 – DISPOSIONI TRANSITORIE </a:t>
            </a:r>
            <a:endParaRPr kumimoji="0" lang="en-GB" sz="1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187624" y="1412776"/>
            <a:ext cx="734481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714348" y="1643000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</a:t>
            </a:r>
            <a:r>
              <a:rPr lang="it-IT" sz="1600" b="1" dirty="0" smtClean="0"/>
              <a:t> 9</a:t>
            </a: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BANCHE DATI</a:t>
            </a:r>
            <a:endParaRPr kumimoji="0" lang="en-GB" sz="1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340024" y="3914246"/>
            <a:ext cx="7344816" cy="251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Sostituzione del DM 47/2013 e successive integrazioni; 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Confermate le scadenze relative alle deroghe ai requisiti di docenza: 2017/18 per 194/2015 (utilizzo docenti a contratto come docenti di riferimento) 168/2016 (..) e 2018/19 art. 3 DM 30 gennaio 2014 (….);</a:t>
            </a:r>
          </a:p>
          <a:p>
            <a:pPr algn="just">
              <a:lnSpc>
                <a:spcPts val="3000"/>
              </a:lnSpc>
              <a:spcBef>
                <a:spcPts val="0"/>
              </a:spcBef>
            </a:pPr>
            <a:r>
              <a:rPr lang="it-IT" sz="1800" dirty="0" smtClean="0"/>
              <a:t>Graduazione dei giudizi  ANVUR già  emessi in coerenza  al nuovo AVA.</a:t>
            </a:r>
          </a:p>
          <a:p>
            <a:pPr>
              <a:buFont typeface="Arial" pitchFamily="34" charset="0"/>
              <a:buNone/>
            </a:pPr>
            <a:endParaRPr lang="it-IT" sz="1600" dirty="0" smtClean="0"/>
          </a:p>
        </p:txBody>
      </p:sp>
      <p:sp>
        <p:nvSpPr>
          <p:cNvPr id="12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 txBox="1">
            <a:spLocks/>
          </p:cNvSpPr>
          <p:nvPr/>
        </p:nvSpPr>
        <p:spPr>
          <a:xfrm>
            <a:off x="4788024" y="1639341"/>
            <a:ext cx="38267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722516" y="1714488"/>
            <a:ext cx="799288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ALLEGATO  A – REQUISITI DI ACCREDITAMENTO DEL CORSO DI STUDIO</a:t>
            </a:r>
            <a:endParaRPr kumimoji="0" lang="en-GB" sz="1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187624" y="1412776"/>
            <a:ext cx="734481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71600" y="2428868"/>
            <a:ext cx="7344816" cy="5794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1700" dirty="0" smtClean="0"/>
              <a:t>B) REQUISITI DI DOCENZA (Afferenti a SSD Base, Caratterizzanti, Affini-Integrativi)</a:t>
            </a:r>
          </a:p>
          <a:p>
            <a:pPr marL="0" indent="0" algn="ctr">
              <a:buNone/>
            </a:pPr>
            <a:r>
              <a:rPr lang="it-IT" sz="1700" dirty="0" smtClean="0"/>
              <a:t>CORSI CONVENZIONALI O MISTI</a:t>
            </a:r>
          </a:p>
          <a:p>
            <a:pPr>
              <a:buFont typeface="Arial" pitchFamily="34" charset="0"/>
              <a:buNone/>
            </a:pPr>
            <a:endParaRPr lang="it-IT" sz="1600" dirty="0" smtClean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6959588"/>
              </p:ext>
            </p:extLst>
          </p:nvPr>
        </p:nvGraphicFramePr>
        <p:xfrm>
          <a:off x="1000100" y="3220537"/>
          <a:ext cx="7072362" cy="192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118">
                  <a:extLst>
                    <a:ext uri="{9D8B030D-6E8A-4147-A177-3AD203B41FA5}">
                      <a16:colId xmlns:a16="http://schemas.microsoft.com/office/drawing/2014/main" xmlns="" val="1181817904"/>
                    </a:ext>
                  </a:extLst>
                </a:gridCol>
                <a:gridCol w="2426790">
                  <a:extLst>
                    <a:ext uri="{9D8B030D-6E8A-4147-A177-3AD203B41FA5}">
                      <a16:colId xmlns:a16="http://schemas.microsoft.com/office/drawing/2014/main" xmlns="" val="758343873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1646284639"/>
                    </a:ext>
                  </a:extLst>
                </a:gridCol>
              </a:tblGrid>
              <a:tr h="71656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Corsi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n. Docenti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Di cui professori a tempo </a:t>
                      </a:r>
                      <a:r>
                        <a:rPr lang="it-IT" sz="1600" dirty="0" err="1" smtClean="0"/>
                        <a:t>indet</a:t>
                      </a:r>
                      <a:r>
                        <a:rPr lang="it-IT" sz="1600" dirty="0" smtClean="0"/>
                        <a:t>. (almeno)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8980425"/>
                  </a:ext>
                </a:extLst>
              </a:tr>
              <a:tr h="40213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LAUREA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8695512"/>
                  </a:ext>
                </a:extLst>
              </a:tr>
              <a:tr h="40213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LAUREA MAGISTRALE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2662046"/>
                  </a:ext>
                </a:extLst>
              </a:tr>
              <a:tr h="40213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LMCU</a:t>
                      </a:r>
                      <a:r>
                        <a:rPr lang="it-IT" sz="1600" baseline="0" dirty="0" smtClean="0"/>
                        <a:t> (5 ANNI)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8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5491668"/>
                  </a:ext>
                </a:extLst>
              </a:tr>
            </a:tbl>
          </a:graphicData>
        </a:graphic>
      </p:graphicFrame>
      <p:sp>
        <p:nvSpPr>
          <p:cNvPr id="9" name="Segnaposto numero diapositiva 9"/>
          <p:cNvSpPr txBox="1">
            <a:spLocks/>
          </p:cNvSpPr>
          <p:nvPr/>
        </p:nvSpPr>
        <p:spPr>
          <a:xfrm>
            <a:off x="8738120" y="6356350"/>
            <a:ext cx="370384" cy="365125"/>
          </a:xfrm>
          <a:prstGeom prst="rect">
            <a:avLst/>
          </a:prstGeom>
        </p:spPr>
        <p:txBody>
          <a:bodyPr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99D0A-EA4C-4FFF-8EE6-3F86551287A1}" type="slidenum">
              <a:rPr lang="it-IT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0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1211</Words>
  <Application>Microsoft Office PowerPoint</Application>
  <PresentationFormat>Presentazione su schermo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Nuovo DM 987/16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Simona Pigrucci</dc:creator>
  <cp:lastModifiedBy>paola.paolini</cp:lastModifiedBy>
  <cp:revision>61</cp:revision>
  <dcterms:created xsi:type="dcterms:W3CDTF">2017-01-31T14:43:57Z</dcterms:created>
  <dcterms:modified xsi:type="dcterms:W3CDTF">2017-07-06T07:55:43Z</dcterms:modified>
</cp:coreProperties>
</file>